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9144000" cy="5143500" type="screen16x9"/>
  <p:notesSz cx="6858000" cy="9144000"/>
  <p:embeddedFontLst>
    <p:embeddedFont>
      <p:font typeface="Archivo Black" panose="020B0604020202020204" charset="0"/>
      <p:regular r:id="rId11"/>
    </p:embeddedFont>
    <p:embeddedFont>
      <p:font typeface="Raleway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89368C-AFFF-4A5F-A81D-1C09B1908016}">
  <a:tblStyle styleId="{7D89368C-AFFF-4A5F-A81D-1C09B19080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ACD17F9-67BA-4657-89E1-EC6A9CD7D1D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806" y="10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25451ddf92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25451ddf92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8353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8589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926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6" y="756100"/>
            <a:ext cx="4777500" cy="269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13" y="3847733"/>
            <a:ext cx="4777500" cy="397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7129200" y="150"/>
            <a:ext cx="20148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7371757" y="3976747"/>
            <a:ext cx="739550" cy="887697"/>
            <a:chOff x="7371757" y="3976747"/>
            <a:chExt cx="739550" cy="887697"/>
          </a:xfrm>
        </p:grpSpPr>
        <p:sp>
          <p:nvSpPr>
            <p:cNvPr id="13" name="Google Shape;13;p2"/>
            <p:cNvSpPr/>
            <p:nvPr/>
          </p:nvSpPr>
          <p:spPr>
            <a:xfrm>
              <a:off x="7371757" y="4712345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371757" y="4467146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371757" y="42219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371757" y="39767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653632" y="4712345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653632" y="4467146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653632" y="42219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653632" y="39767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935507" y="4712345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35507" y="4467146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935507" y="42219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935507" y="3976747"/>
              <a:ext cx="175800" cy="1521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cxnSp>
        <p:nvCxnSpPr>
          <p:cNvPr id="93" name="Google Shape;93;p6"/>
          <p:cNvCxnSpPr/>
          <p:nvPr/>
        </p:nvCxnSpPr>
        <p:spPr>
          <a:xfrm rot="10800000">
            <a:off x="354600" y="4837010"/>
            <a:ext cx="8789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4" name="Google Shape;94;p6"/>
          <p:cNvSpPr/>
          <p:nvPr/>
        </p:nvSpPr>
        <p:spPr>
          <a:xfrm>
            <a:off x="-20657" y="150"/>
            <a:ext cx="3753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6"/>
          <p:cNvGrpSpPr/>
          <p:nvPr/>
        </p:nvGrpSpPr>
        <p:grpSpPr>
          <a:xfrm flipH="1">
            <a:off x="7966220" y="186773"/>
            <a:ext cx="887795" cy="175887"/>
            <a:chOff x="2284850" y="131975"/>
            <a:chExt cx="1720200" cy="340800"/>
          </a:xfrm>
        </p:grpSpPr>
        <p:sp>
          <p:nvSpPr>
            <p:cNvPr id="96" name="Google Shape;96;p6"/>
            <p:cNvSpPr/>
            <p:nvPr/>
          </p:nvSpPr>
          <p:spPr>
            <a:xfrm rot="5400000">
              <a:off x="22619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 rot="5400000">
              <a:off x="27370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 rot="5400000">
              <a:off x="32121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 rot="5400000">
              <a:off x="36872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5" name="Google Shape;635;p32"/>
          <p:cNvCxnSpPr/>
          <p:nvPr/>
        </p:nvCxnSpPr>
        <p:spPr>
          <a:xfrm>
            <a:off x="-7" y="255420"/>
            <a:ext cx="8789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36" name="Google Shape;636;p32"/>
          <p:cNvGrpSpPr/>
          <p:nvPr/>
        </p:nvGrpSpPr>
        <p:grpSpPr>
          <a:xfrm>
            <a:off x="269328" y="3823073"/>
            <a:ext cx="887795" cy="175887"/>
            <a:chOff x="-5191947" y="7177654"/>
            <a:chExt cx="1720200" cy="340800"/>
          </a:xfrm>
        </p:grpSpPr>
        <p:sp>
          <p:nvSpPr>
            <p:cNvPr id="637" name="Google Shape;637;p32"/>
            <p:cNvSpPr/>
            <p:nvPr/>
          </p:nvSpPr>
          <p:spPr>
            <a:xfrm rot="5400000">
              <a:off x="-5214897" y="7200604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 rot="5400000">
              <a:off x="-4739797" y="7200604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 rot="5400000">
              <a:off x="-4264697" y="7200604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 rot="5400000">
              <a:off x="-3789597" y="7200604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1" name="Google Shape;641;p32"/>
          <p:cNvSpPr/>
          <p:nvPr/>
        </p:nvSpPr>
        <p:spPr>
          <a:xfrm flipH="1">
            <a:off x="8768700" y="150"/>
            <a:ext cx="3753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3" name="Google Shape;643;p33"/>
          <p:cNvCxnSpPr/>
          <p:nvPr/>
        </p:nvCxnSpPr>
        <p:spPr>
          <a:xfrm rot="10800000">
            <a:off x="354600" y="539495"/>
            <a:ext cx="8789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4" name="Google Shape;644;p33"/>
          <p:cNvSpPr/>
          <p:nvPr/>
        </p:nvSpPr>
        <p:spPr>
          <a:xfrm>
            <a:off x="-7" y="150"/>
            <a:ext cx="3845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5" name="Google Shape;645;p33"/>
          <p:cNvGrpSpPr/>
          <p:nvPr/>
        </p:nvGrpSpPr>
        <p:grpSpPr>
          <a:xfrm>
            <a:off x="1553061" y="1633371"/>
            <a:ext cx="3369104" cy="3282565"/>
            <a:chOff x="1553061" y="1633371"/>
            <a:chExt cx="3369104" cy="3282565"/>
          </a:xfrm>
        </p:grpSpPr>
        <p:grpSp>
          <p:nvGrpSpPr>
            <p:cNvPr id="646" name="Google Shape;646;p33"/>
            <p:cNvGrpSpPr/>
            <p:nvPr/>
          </p:nvGrpSpPr>
          <p:grpSpPr>
            <a:xfrm rot="10800000">
              <a:off x="1553061" y="1633371"/>
              <a:ext cx="457675" cy="1877049"/>
              <a:chOff x="7973107" y="2709546"/>
              <a:chExt cx="457675" cy="1877049"/>
            </a:xfrm>
          </p:grpSpPr>
          <p:grpSp>
            <p:nvGrpSpPr>
              <p:cNvPr id="647" name="Google Shape;647;p33"/>
              <p:cNvGrpSpPr/>
              <p:nvPr/>
            </p:nvGrpSpPr>
            <p:grpSpPr>
              <a:xfrm>
                <a:off x="7973107" y="3698897"/>
                <a:ext cx="457675" cy="887697"/>
                <a:chOff x="7653632" y="3976747"/>
                <a:chExt cx="457675" cy="887697"/>
              </a:xfrm>
            </p:grpSpPr>
            <p:sp>
              <p:nvSpPr>
                <p:cNvPr id="648" name="Google Shape;648;p33"/>
                <p:cNvSpPr/>
                <p:nvPr/>
              </p:nvSpPr>
              <p:spPr>
                <a:xfrm>
                  <a:off x="7653632" y="4712345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" name="Google Shape;649;p33"/>
                <p:cNvSpPr/>
                <p:nvPr/>
              </p:nvSpPr>
              <p:spPr>
                <a:xfrm>
                  <a:off x="7653632" y="4467146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33"/>
                <p:cNvSpPr/>
                <p:nvPr/>
              </p:nvSpPr>
              <p:spPr>
                <a:xfrm>
                  <a:off x="7653632" y="42219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33"/>
                <p:cNvSpPr/>
                <p:nvPr/>
              </p:nvSpPr>
              <p:spPr>
                <a:xfrm>
                  <a:off x="7653632" y="39767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33"/>
                <p:cNvSpPr/>
                <p:nvPr/>
              </p:nvSpPr>
              <p:spPr>
                <a:xfrm>
                  <a:off x="7935507" y="4712345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" name="Google Shape;653;p33"/>
                <p:cNvSpPr/>
                <p:nvPr/>
              </p:nvSpPr>
              <p:spPr>
                <a:xfrm>
                  <a:off x="7935507" y="4467146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" name="Google Shape;654;p33"/>
                <p:cNvSpPr/>
                <p:nvPr/>
              </p:nvSpPr>
              <p:spPr>
                <a:xfrm>
                  <a:off x="7935507" y="42219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" name="Google Shape;655;p33"/>
                <p:cNvSpPr/>
                <p:nvPr/>
              </p:nvSpPr>
              <p:spPr>
                <a:xfrm>
                  <a:off x="7935507" y="39767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6" name="Google Shape;656;p33"/>
              <p:cNvGrpSpPr/>
              <p:nvPr/>
            </p:nvGrpSpPr>
            <p:grpSpPr>
              <a:xfrm>
                <a:off x="7973107" y="2709546"/>
                <a:ext cx="457675" cy="887697"/>
                <a:chOff x="7653632" y="3976747"/>
                <a:chExt cx="457675" cy="887697"/>
              </a:xfrm>
            </p:grpSpPr>
            <p:sp>
              <p:nvSpPr>
                <p:cNvPr id="657" name="Google Shape;657;p33"/>
                <p:cNvSpPr/>
                <p:nvPr/>
              </p:nvSpPr>
              <p:spPr>
                <a:xfrm>
                  <a:off x="7653632" y="4712345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33"/>
                <p:cNvSpPr/>
                <p:nvPr/>
              </p:nvSpPr>
              <p:spPr>
                <a:xfrm>
                  <a:off x="7653632" y="4467146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33"/>
                <p:cNvSpPr/>
                <p:nvPr/>
              </p:nvSpPr>
              <p:spPr>
                <a:xfrm>
                  <a:off x="7653632" y="42219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33"/>
                <p:cNvSpPr/>
                <p:nvPr/>
              </p:nvSpPr>
              <p:spPr>
                <a:xfrm>
                  <a:off x="7653632" y="39767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33"/>
                <p:cNvSpPr/>
                <p:nvPr/>
              </p:nvSpPr>
              <p:spPr>
                <a:xfrm>
                  <a:off x="7935507" y="4712345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2" name="Google Shape;662;p33"/>
                <p:cNvSpPr/>
                <p:nvPr/>
              </p:nvSpPr>
              <p:spPr>
                <a:xfrm>
                  <a:off x="7935507" y="4467146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3" name="Google Shape;663;p33"/>
                <p:cNvSpPr/>
                <p:nvPr/>
              </p:nvSpPr>
              <p:spPr>
                <a:xfrm>
                  <a:off x="7935507" y="42219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33"/>
                <p:cNvSpPr/>
                <p:nvPr/>
              </p:nvSpPr>
              <p:spPr>
                <a:xfrm>
                  <a:off x="7935507" y="3976747"/>
                  <a:ext cx="175800" cy="152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65" name="Google Shape;665;p33"/>
            <p:cNvGrpSpPr/>
            <p:nvPr/>
          </p:nvGrpSpPr>
          <p:grpSpPr>
            <a:xfrm flipH="1">
              <a:off x="4034370" y="4740048"/>
              <a:ext cx="887795" cy="175887"/>
              <a:chOff x="-5191947" y="7177654"/>
              <a:chExt cx="1720200" cy="340800"/>
            </a:xfrm>
          </p:grpSpPr>
          <p:sp>
            <p:nvSpPr>
              <p:cNvPr id="666" name="Google Shape;666;p33"/>
              <p:cNvSpPr/>
              <p:nvPr/>
            </p:nvSpPr>
            <p:spPr>
              <a:xfrm rot="5400000">
                <a:off x="-5214897" y="7200604"/>
                <a:ext cx="340800" cy="294900"/>
              </a:xfrm>
              <a:prstGeom prst="triangle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3"/>
              <p:cNvSpPr/>
              <p:nvPr/>
            </p:nvSpPr>
            <p:spPr>
              <a:xfrm rot="5400000">
                <a:off x="-4739797" y="7200604"/>
                <a:ext cx="340800" cy="294900"/>
              </a:xfrm>
              <a:prstGeom prst="triangle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3"/>
              <p:cNvSpPr/>
              <p:nvPr/>
            </p:nvSpPr>
            <p:spPr>
              <a:xfrm rot="5400000">
                <a:off x="-4264697" y="7200604"/>
                <a:ext cx="340800" cy="294900"/>
              </a:xfrm>
              <a:prstGeom prst="triangle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3"/>
              <p:cNvSpPr/>
              <p:nvPr/>
            </p:nvSpPr>
            <p:spPr>
              <a:xfrm rot="5400000">
                <a:off x="-3789597" y="7200604"/>
                <a:ext cx="340800" cy="294900"/>
              </a:xfrm>
              <a:prstGeom prst="triangle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chivo Black"/>
              <a:buNone/>
              <a:defRPr sz="3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78" r:id="rId4"/>
    <p:sldLayoutId id="2147483679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37"/>
          <p:cNvSpPr txBox="1">
            <a:spLocks noGrp="1"/>
          </p:cNvSpPr>
          <p:nvPr>
            <p:ph type="ctrTitle"/>
          </p:nvPr>
        </p:nvSpPr>
        <p:spPr>
          <a:xfrm>
            <a:off x="276741" y="845907"/>
            <a:ext cx="6837091" cy="14031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+mn-lt"/>
              </a:rPr>
              <a:t>Daugavpils </a:t>
            </a:r>
            <a:r>
              <a:rPr lang="en-US" sz="2800" b="1" dirty="0" err="1">
                <a:latin typeface="+mn-lt"/>
              </a:rPr>
              <a:t>lidlauka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teritorijas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attīstība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Augšdaugavas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novada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Locikos</a:t>
            </a:r>
            <a:endParaRPr lang="en-US" sz="2800" b="1" dirty="0">
              <a:latin typeface="+mn-lt"/>
            </a:endParaRPr>
          </a:p>
        </p:txBody>
      </p:sp>
      <p:sp>
        <p:nvSpPr>
          <p:cNvPr id="681" name="Google Shape;681;p37"/>
          <p:cNvSpPr txBox="1">
            <a:spLocks noGrp="1"/>
          </p:cNvSpPr>
          <p:nvPr>
            <p:ph type="subTitle" idx="1"/>
          </p:nvPr>
        </p:nvSpPr>
        <p:spPr>
          <a:xfrm>
            <a:off x="352063" y="4058016"/>
            <a:ext cx="4777500" cy="7400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400" dirty="0">
                <a:latin typeface="+mn-lt"/>
              </a:rPr>
              <a:t>Daugavpils </a:t>
            </a:r>
            <a:r>
              <a:rPr lang="lv-LV" sz="1400" dirty="0" err="1">
                <a:latin typeface="+mn-lt"/>
              </a:rPr>
              <a:t>valstspilsētas</a:t>
            </a:r>
            <a:r>
              <a:rPr lang="lv-LV" sz="1400" dirty="0">
                <a:latin typeface="+mn-lt"/>
              </a:rPr>
              <a:t> pašvaldība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400" dirty="0">
                <a:latin typeface="+mn-lt"/>
              </a:rPr>
              <a:t>2024. gada 13. marts, Daugavpils</a:t>
            </a:r>
            <a:endParaRPr sz="1400" dirty="0">
              <a:latin typeface="+mn-lt"/>
            </a:endParaRPr>
          </a:p>
        </p:txBody>
      </p:sp>
      <p:grpSp>
        <p:nvGrpSpPr>
          <p:cNvPr id="682" name="Google Shape;682;p37"/>
          <p:cNvGrpSpPr/>
          <p:nvPr/>
        </p:nvGrpSpPr>
        <p:grpSpPr>
          <a:xfrm>
            <a:off x="665075" y="345402"/>
            <a:ext cx="887795" cy="175887"/>
            <a:chOff x="2284850" y="131975"/>
            <a:chExt cx="1720200" cy="340800"/>
          </a:xfrm>
        </p:grpSpPr>
        <p:sp>
          <p:nvSpPr>
            <p:cNvPr id="683" name="Google Shape;683;p37"/>
            <p:cNvSpPr/>
            <p:nvPr/>
          </p:nvSpPr>
          <p:spPr>
            <a:xfrm rot="5400000">
              <a:off x="22619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7"/>
            <p:cNvSpPr/>
            <p:nvPr/>
          </p:nvSpPr>
          <p:spPr>
            <a:xfrm rot="5400000">
              <a:off x="27370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7"/>
            <p:cNvSpPr/>
            <p:nvPr/>
          </p:nvSpPr>
          <p:spPr>
            <a:xfrm rot="5400000">
              <a:off x="32121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7"/>
            <p:cNvSpPr/>
            <p:nvPr/>
          </p:nvSpPr>
          <p:spPr>
            <a:xfrm rot="5400000">
              <a:off x="3687200" y="154925"/>
              <a:ext cx="340800" cy="294900"/>
            </a:xfrm>
            <a:prstGeom prst="triangl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87" name="Google Shape;687;p37"/>
          <p:cNvCxnSpPr/>
          <p:nvPr/>
        </p:nvCxnSpPr>
        <p:spPr>
          <a:xfrm rot="10800000" flipH="1">
            <a:off x="-34568" y="4048716"/>
            <a:ext cx="7148400" cy="9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681;p37">
            <a:extLst>
              <a:ext uri="{FF2B5EF4-FFF2-40B4-BE49-F238E27FC236}">
                <a16:creationId xmlns:a16="http://schemas.microsoft.com/office/drawing/2014/main" id="{7E868FF3-7F30-0569-73A6-85947834EFDC}"/>
              </a:ext>
            </a:extLst>
          </p:cNvPr>
          <p:cNvSpPr txBox="1">
            <a:spLocks/>
          </p:cNvSpPr>
          <p:nvPr/>
        </p:nvSpPr>
        <p:spPr>
          <a:xfrm>
            <a:off x="731116" y="2894480"/>
            <a:ext cx="5617029" cy="901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None/>
              <a:defRPr sz="16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None/>
              <a:defRPr sz="18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 algn="ctr"/>
            <a:r>
              <a:rPr lang="lv-LV" sz="2000" i="1" dirty="0">
                <a:latin typeface="+mn-lt"/>
              </a:rPr>
              <a:t>Ietekmes uz vidi novērtējuma sākotnējā sabiedriskā apspriešana</a:t>
            </a:r>
            <a:endParaRPr lang="en-US" sz="2000" i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3200" b="1" dirty="0">
                <a:latin typeface="+mn-lt"/>
              </a:rPr>
              <a:t>Darba kārtība</a:t>
            </a:r>
            <a:endParaRPr sz="3200" b="1" dirty="0">
              <a:latin typeface="+mn-lt"/>
            </a:endParaRPr>
          </a:p>
        </p:txBody>
      </p:sp>
      <p:sp>
        <p:nvSpPr>
          <p:cNvPr id="694" name="Google Shape;694;p38"/>
          <p:cNvSpPr txBox="1"/>
          <p:nvPr/>
        </p:nvSpPr>
        <p:spPr>
          <a:xfrm>
            <a:off x="720000" y="1239817"/>
            <a:ext cx="7704000" cy="3558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Sākotnējās sabiedriskās apspriešanas process</a:t>
            </a:r>
          </a:p>
          <a:p>
            <a:pPr marL="342900" lvl="0" indent="-342900" algn="l"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Ietekmes uz vidi novērtējuma (IVN) procedūra</a:t>
            </a:r>
          </a:p>
          <a:p>
            <a:pPr marL="342900" lvl="0" indent="-342900" algn="l"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Sabiedrības iespējas iesaistīties IVN procesā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Informācija par paredzēto darbību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Jautājumi / atbildes, diskusija</a:t>
            </a:r>
          </a:p>
          <a:p>
            <a:pPr lvl="0" algn="l" rtl="0">
              <a:spcBef>
                <a:spcPts val="0"/>
              </a:spcBef>
              <a:spcAft>
                <a:spcPts val="600"/>
              </a:spcAft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Plānotais sanāksmes ilgums: </a:t>
            </a:r>
            <a:r>
              <a:rPr lang="lv-LV" sz="1800" b="1" u="sng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1,5 līdz 2 stundas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+mn-lt"/>
              </a:rPr>
              <a:t>Iespējas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uzdot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jautājumus</a:t>
            </a:r>
            <a:endParaRPr sz="3200" b="1" dirty="0">
              <a:latin typeface="+mn-lt"/>
            </a:endParaRPr>
          </a:p>
        </p:txBody>
      </p:sp>
      <p:sp>
        <p:nvSpPr>
          <p:cNvPr id="694" name="Google Shape;694;p38"/>
          <p:cNvSpPr txBox="1"/>
          <p:nvPr/>
        </p:nvSpPr>
        <p:spPr>
          <a:xfrm>
            <a:off x="720000" y="1124852"/>
            <a:ext cx="8070534" cy="3493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Sanāksmes laikā mutiski pēc prezentācijas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Platformā </a:t>
            </a:r>
            <a:r>
              <a:rPr lang="lv-LV" sz="1800" dirty="0" err="1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Zoom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 – piesakoties «paceļot roku» (</a:t>
            </a:r>
            <a:r>
              <a:rPr lang="lv-LV" sz="1800" dirty="0" err="1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reactions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: </a:t>
            </a:r>
            <a:r>
              <a:rPr lang="lv-LV" sz="1800" dirty="0" err="1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raise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lv-LV" sz="1800" dirty="0" err="1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hand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)</a:t>
            </a:r>
          </a:p>
          <a:p>
            <a:pPr marL="285750" lvl="0" indent="-285750" algn="l"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Sanāksmes tērzētavā (</a:t>
            </a:r>
            <a:r>
              <a:rPr lang="lv-LV" sz="1800" i="1" dirty="0" err="1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chat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)</a:t>
            </a:r>
            <a:endParaRPr lang="lv-LV" sz="1800" dirty="0">
              <a:solidFill>
                <a:schemeClr val="dk1"/>
              </a:solidFill>
              <a:highlight>
                <a:srgbClr val="00FF00"/>
              </a:highlight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b="1" u="sng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Svarīgi!</a:t>
            </a:r>
          </a:p>
          <a:p>
            <a:r>
              <a:rPr lang="lv-LV" sz="1800" dirty="0">
                <a:solidFill>
                  <a:schemeClr val="dk1"/>
                </a:solidFill>
                <a:latin typeface="+mn-lt"/>
                <a:sym typeface="Raleway"/>
              </a:rPr>
              <a:t>Prezentācijas no šodienas sanāksmes līdz 15. martam tiks publicētas Daugavpils </a:t>
            </a:r>
            <a:r>
              <a:rPr lang="lv-LV" sz="1800" dirty="0" err="1">
                <a:solidFill>
                  <a:schemeClr val="dk1"/>
                </a:solidFill>
                <a:latin typeface="+mn-lt"/>
                <a:sym typeface="Raleway"/>
              </a:rPr>
              <a:t>valstspilsētas</a:t>
            </a:r>
            <a:r>
              <a:rPr lang="lv-LV" sz="1800" dirty="0">
                <a:solidFill>
                  <a:schemeClr val="dk1"/>
                </a:solidFill>
                <a:latin typeface="+mn-lt"/>
                <a:sym typeface="Raleway"/>
              </a:rPr>
              <a:t> pašvaldības mājaslapā.</a:t>
            </a:r>
          </a:p>
          <a:p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Tiks sagatavots sanāksmes protokols, ar kuru katrs varēs iepazīties.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b="1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Lūdzu identificējiet sevi!</a:t>
            </a:r>
          </a:p>
        </p:txBody>
      </p:sp>
    </p:spTree>
    <p:extLst>
      <p:ext uri="{BB962C8B-B14F-4D97-AF65-F5344CB8AC3E}">
        <p14:creationId xmlns:p14="http://schemas.microsoft.com/office/powerpoint/2010/main" val="299962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7322FF4C-2F14-EB9E-EAD1-43409729904A}"/>
              </a:ext>
            </a:extLst>
          </p:cNvPr>
          <p:cNvSpPr txBox="1"/>
          <p:nvPr/>
        </p:nvSpPr>
        <p:spPr>
          <a:xfrm>
            <a:off x="615182" y="189149"/>
            <a:ext cx="75222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b="1" dirty="0"/>
              <a:t>Sākotnējās sabiedriskās apspriešanas mērķi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2A6E846-6C93-A9D9-1AF6-F8997F41E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983" y="843378"/>
            <a:ext cx="6643610" cy="388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0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8"/>
          <p:cNvSpPr txBox="1">
            <a:spLocks noGrp="1"/>
          </p:cNvSpPr>
          <p:nvPr>
            <p:ph type="title"/>
          </p:nvPr>
        </p:nvSpPr>
        <p:spPr>
          <a:xfrm>
            <a:off x="720000" y="22218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+mn-lt"/>
              </a:rPr>
              <a:t>Kas </a:t>
            </a:r>
            <a:r>
              <a:rPr lang="en-US" sz="3200" b="1" dirty="0" err="1">
                <a:latin typeface="+mn-lt"/>
              </a:rPr>
              <a:t>ir</a:t>
            </a:r>
            <a:r>
              <a:rPr lang="en-US" sz="3200" b="1" dirty="0">
                <a:latin typeface="+mn-lt"/>
              </a:rPr>
              <a:t>  </a:t>
            </a:r>
            <a:r>
              <a:rPr lang="en-US" sz="3200" b="1" dirty="0" err="1">
                <a:latin typeface="+mn-lt"/>
              </a:rPr>
              <a:t>ietekmes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uz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vidi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novērtējums</a:t>
            </a:r>
            <a:r>
              <a:rPr lang="en-US" sz="3200" b="1" dirty="0">
                <a:latin typeface="+mn-lt"/>
              </a:rPr>
              <a:t>? </a:t>
            </a:r>
            <a:endParaRPr sz="3200" b="1" dirty="0">
              <a:latin typeface="+mn-lt"/>
            </a:endParaRPr>
          </a:p>
        </p:txBody>
      </p:sp>
      <p:sp>
        <p:nvSpPr>
          <p:cNvPr id="694" name="Google Shape;694;p38"/>
          <p:cNvSpPr txBox="1"/>
          <p:nvPr/>
        </p:nvSpPr>
        <p:spPr>
          <a:xfrm>
            <a:off x="720000" y="1139925"/>
            <a:ext cx="8070534" cy="3558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Ietekmes uz vidi novērtējuma (IVN) process ir vairāku stadiju procedūra – nepieciešama pirms tādu nozīmīgu objektu būvniecības/darbību uzsākšanas, </a:t>
            </a:r>
            <a:r>
              <a:rPr lang="lv-LV" sz="1800" b="1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kas var atstāt nelabvēlīgu ietekmi uz vidi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Procedūras piemērošanas un izpildes kārtību nosaka likums </a:t>
            </a:r>
            <a:r>
              <a:rPr lang="lv-LV" sz="1800" i="1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„Par ietekmes uz vidi novērtējumu” un Ministru kabineta 2015. gada 13. janvāra noteikumi Nr. 18 „Kārtība, kādā novērtē paredzētās darbības ietekmi uz vidi un akceptē paredzēto darbību”.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b="1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Novērtējums tiek veikts, ievērojot Vides pārraudzības valsts biroja izdotajā programmā ietvertās prasības.</a:t>
            </a:r>
          </a:p>
        </p:txBody>
      </p:sp>
    </p:spTree>
    <p:extLst>
      <p:ext uri="{BB962C8B-B14F-4D97-AF65-F5344CB8AC3E}">
        <p14:creationId xmlns:p14="http://schemas.microsoft.com/office/powerpoint/2010/main" val="166651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692;p38">
            <a:extLst>
              <a:ext uri="{FF2B5EF4-FFF2-40B4-BE49-F238E27FC236}">
                <a16:creationId xmlns:a16="http://schemas.microsoft.com/office/drawing/2014/main" id="{5494652B-637F-513F-B02D-C100126686FE}"/>
              </a:ext>
            </a:extLst>
          </p:cNvPr>
          <p:cNvSpPr txBox="1">
            <a:spLocks/>
          </p:cNvSpPr>
          <p:nvPr/>
        </p:nvSpPr>
        <p:spPr>
          <a:xfrm>
            <a:off x="-948519" y="-17263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3200" b="1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22FF4C-2F14-EB9E-EAD1-43409729904A}"/>
              </a:ext>
            </a:extLst>
          </p:cNvPr>
          <p:cNvSpPr txBox="1"/>
          <p:nvPr/>
        </p:nvSpPr>
        <p:spPr>
          <a:xfrm>
            <a:off x="509066" y="169234"/>
            <a:ext cx="69367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b="1" dirty="0"/>
              <a:t>Ietekmes uz vidi novērtējuma mērķi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4FA20113-54DB-EF1F-A19B-321EA97A6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39" y="741934"/>
            <a:ext cx="5803157" cy="3715034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7E349DDE-2DA9-B0ED-009C-1A7E8836DB62}"/>
              </a:ext>
            </a:extLst>
          </p:cNvPr>
          <p:cNvSpPr txBox="1"/>
          <p:nvPr/>
        </p:nvSpPr>
        <p:spPr>
          <a:xfrm>
            <a:off x="509066" y="4568003"/>
            <a:ext cx="68138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Nepieciešamo monitoringa prasību izstrāde paliekošo ietekmju novērošanai</a:t>
            </a:r>
          </a:p>
        </p:txBody>
      </p:sp>
    </p:spTree>
    <p:extLst>
      <p:ext uri="{BB962C8B-B14F-4D97-AF65-F5344CB8AC3E}">
        <p14:creationId xmlns:p14="http://schemas.microsoft.com/office/powerpoint/2010/main" val="360560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692;p38">
            <a:extLst>
              <a:ext uri="{FF2B5EF4-FFF2-40B4-BE49-F238E27FC236}">
                <a16:creationId xmlns:a16="http://schemas.microsoft.com/office/drawing/2014/main" id="{5494652B-637F-513F-B02D-C100126686FE}"/>
              </a:ext>
            </a:extLst>
          </p:cNvPr>
          <p:cNvSpPr txBox="1">
            <a:spLocks/>
          </p:cNvSpPr>
          <p:nvPr/>
        </p:nvSpPr>
        <p:spPr>
          <a:xfrm>
            <a:off x="-948519" y="-17263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3200" b="1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22FF4C-2F14-EB9E-EAD1-43409729904A}"/>
              </a:ext>
            </a:extLst>
          </p:cNvPr>
          <p:cNvSpPr txBox="1"/>
          <p:nvPr/>
        </p:nvSpPr>
        <p:spPr>
          <a:xfrm>
            <a:off x="349853" y="159125"/>
            <a:ext cx="69310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b="1" dirty="0"/>
              <a:t>Ietekmes uz vidi novērtējuma process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CD722B80-A36D-7A11-52F4-55FA26A6C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72" y="826736"/>
            <a:ext cx="7679855" cy="415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7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8"/>
          <p:cNvSpPr txBox="1">
            <a:spLocks noGrp="1"/>
          </p:cNvSpPr>
          <p:nvPr>
            <p:ph type="title"/>
          </p:nvPr>
        </p:nvSpPr>
        <p:spPr>
          <a:xfrm>
            <a:off x="720000" y="22218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+mn-lt"/>
              </a:rPr>
              <a:t>Noderīga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informācija</a:t>
            </a:r>
            <a:r>
              <a:rPr lang="en-US" sz="3200" b="1" dirty="0">
                <a:latin typeface="+mn-lt"/>
              </a:rPr>
              <a:t>!</a:t>
            </a:r>
            <a:endParaRPr sz="3200" b="1" dirty="0">
              <a:latin typeface="+mn-lt"/>
            </a:endParaRPr>
          </a:p>
        </p:txBody>
      </p:sp>
      <p:sp>
        <p:nvSpPr>
          <p:cNvPr id="694" name="Google Shape;694;p38"/>
          <p:cNvSpPr txBox="1"/>
          <p:nvPr/>
        </p:nvSpPr>
        <p:spPr>
          <a:xfrm>
            <a:off x="720000" y="1139925"/>
            <a:ext cx="7778541" cy="3558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b="1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Tiks sagatavots sanāksmes protokols, ar kuru katrs varēs iepazīties un sniegt viedokli.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r>
              <a:rPr lang="lv-LV" sz="1800" dirty="0">
                <a:solidFill>
                  <a:schemeClr val="dk1"/>
                </a:solidFill>
                <a:latin typeface="+mn-lt"/>
                <a:sym typeface="Raleway"/>
              </a:rPr>
              <a:t>Prezentācijas no šodienas sanāksmes līdz 15. martam tiks publicētas Daugavpils </a:t>
            </a:r>
            <a:r>
              <a:rPr lang="lv-LV" sz="1800" dirty="0" err="1">
                <a:solidFill>
                  <a:schemeClr val="dk1"/>
                </a:solidFill>
                <a:latin typeface="+mn-lt"/>
                <a:sym typeface="Raleway"/>
              </a:rPr>
              <a:t>valstspilsētas</a:t>
            </a:r>
            <a:r>
              <a:rPr lang="lv-LV" sz="1800" dirty="0">
                <a:solidFill>
                  <a:schemeClr val="dk1"/>
                </a:solidFill>
                <a:latin typeface="+mn-lt"/>
                <a:sym typeface="Raleway"/>
              </a:rPr>
              <a:t> pašvaldības mājaslapā.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Rakstveida priekšlikumus par paredzēto darbību, </a:t>
            </a:r>
            <a:r>
              <a:rPr lang="lv-LV" sz="1800" u="sng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kas tiks izmantoti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, sagatavojot programmu ietekmes uz vidi novērtējuma veikšanai, aicinām līdz </a:t>
            </a:r>
            <a:r>
              <a:rPr lang="lv-LV" sz="1800" b="1" u="sng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2024. gada 20. martam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 iesniegt Vides pārraudzības valsts birojam (pasta adrese: Rūpniecības ielā 23, Rīga, LV–1045, elektroniskā pasta adrese: </a:t>
            </a:r>
            <a:r>
              <a:rPr lang="lv-LV" sz="1800" u="sng" dirty="0">
                <a:solidFill>
                  <a:srgbClr val="0070C0"/>
                </a:solidFill>
                <a:latin typeface="+mn-lt"/>
                <a:ea typeface="Raleway"/>
                <a:cs typeface="Raleway"/>
                <a:sym typeface="Raleway"/>
              </a:rPr>
              <a:t>pasts@vpvb.gov.lv</a:t>
            </a:r>
            <a:r>
              <a:rPr lang="lv-LV" sz="1800" dirty="0">
                <a:solidFill>
                  <a:schemeClr val="dk1"/>
                </a:solidFill>
                <a:latin typeface="+mn-lt"/>
                <a:ea typeface="Raleway"/>
                <a:cs typeface="Raleway"/>
                <a:sym typeface="Raleway"/>
              </a:rPr>
              <a:t>, tālrunis: 67321173, fakss: 67321049).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lv-LV" sz="1800" dirty="0">
              <a:solidFill>
                <a:schemeClr val="dk1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513484176"/>
      </p:ext>
    </p:extLst>
  </p:cSld>
  <p:clrMapOvr>
    <a:masterClrMapping/>
  </p:clrMapOvr>
</p:sld>
</file>

<file path=ppt/theme/theme1.xml><?xml version="1.0" encoding="utf-8"?>
<a:theme xmlns:a="http://schemas.openxmlformats.org/drawingml/2006/main" name="AP Research Defense for High School by Slidesgo">
  <a:themeElements>
    <a:clrScheme name="Simple Light">
      <a:dk1>
        <a:srgbClr val="434343"/>
      </a:dk1>
      <a:lt1>
        <a:srgbClr val="F3F3F3"/>
      </a:lt1>
      <a:dk2>
        <a:srgbClr val="76A5AF"/>
      </a:dk2>
      <a:lt2>
        <a:srgbClr val="A2C4C9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332</Words>
  <Application>Microsoft Office PowerPoint</Application>
  <PresentationFormat>On-screen Show (16:9)</PresentationFormat>
  <Paragraphs>42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Raleway</vt:lpstr>
      <vt:lpstr>Arial</vt:lpstr>
      <vt:lpstr>Archivo Black</vt:lpstr>
      <vt:lpstr>AP Research Defense for High School by Slidesgo</vt:lpstr>
      <vt:lpstr>Daugavpils lidlauka teritorijas attīstība Augšdaugavas novada Locikos</vt:lpstr>
      <vt:lpstr>Darba kārtība</vt:lpstr>
      <vt:lpstr>Iespējas uzdot jautājumus</vt:lpstr>
      <vt:lpstr>PowerPoint Presentation</vt:lpstr>
      <vt:lpstr>Kas ir  ietekmes uz vidi novērtējums? </vt:lpstr>
      <vt:lpstr>PowerPoint Presentation</vt:lpstr>
      <vt:lpstr>PowerPoint Presentation</vt:lpstr>
      <vt:lpstr>Noderīga informācija!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Daugavpils lidlauka teritorijas attīstība Augšdaugavas novada Locikos</dc:title>
  <dc:creator>Janis</dc:creator>
  <cp:lastModifiedBy>Jānis Rubinis</cp:lastModifiedBy>
  <cp:revision>38</cp:revision>
  <dcterms:modified xsi:type="dcterms:W3CDTF">2024-03-12T20:14:25Z</dcterms:modified>
</cp:coreProperties>
</file>